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0" r:id="rId8"/>
    <p:sldId id="266" r:id="rId9"/>
    <p:sldId id="267" r:id="rId10"/>
    <p:sldId id="268" r:id="rId11"/>
    <p:sldId id="269" r:id="rId12"/>
    <p:sldId id="270" r:id="rId13"/>
    <p:sldId id="283" r:id="rId14"/>
    <p:sldId id="271" r:id="rId15"/>
    <p:sldId id="278" r:id="rId16"/>
    <p:sldId id="279" r:id="rId17"/>
    <p:sldId id="282" r:id="rId18"/>
    <p:sldId id="280" r:id="rId19"/>
    <p:sldId id="281" r:id="rId20"/>
    <p:sldId id="273" r:id="rId21"/>
    <p:sldId id="275" r:id="rId22"/>
    <p:sldId id="272" r:id="rId23"/>
    <p:sldId id="277" r:id="rId24"/>
    <p:sldId id="274" r:id="rId25"/>
    <p:sldId id="276" r:id="rId26"/>
    <p:sldId id="261" r:id="rId27"/>
    <p:sldId id="264" r:id="rId28"/>
    <p:sldId id="265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57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45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A3158-8E03-D743-BF3E-A4F99E53A3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A07F2E-B03F-324E-AC63-AFBF4B5C08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34ED2-45B0-844F-A3C7-8C31939A0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684FC-6A2D-7648-8294-F2DB80729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F0820-2EE5-5043-A4B1-067D6D98A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901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5399F-AB12-124E-BD38-9CABE118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4BC10-EEC2-AC4F-A453-4C0AA74D0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12136-3531-4841-A269-7745ABF54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DB787-408A-FB43-8499-0E9C2A81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F01EF-0951-F340-9F9E-C160D432A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8745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A4AD7F-35A2-2347-A5C8-BC6B1A5C18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9A192B-D94A-4842-AEAA-79A21A6AC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1580F-B388-904F-8DD3-6F39E2486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1478B-DDD3-0344-BF0D-CABE143C9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F8D81-6E73-1C48-A4F6-7A9C33F47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9395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AB102-5914-4B48-8710-1091ECD2B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24365-755B-6245-BBC5-AF693766A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6F70A-6BCB-AB49-866B-9C34C8419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854FD-27E6-1F4E-95D9-913198CDE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454DE-234F-FF46-8F0F-FAB1CBDF0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5134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0A16D-8C12-7447-948C-E95A3D4F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0983D-C991-8543-A9C9-D72623F6A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F6ED1-6A2A-8846-9524-08381A1D1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45651-8B31-D24A-8629-65EEF7AD1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E616D-4DB6-1A41-994C-1693A3BE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911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F689-4DB8-8C43-A2CB-316218038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276BF-17C3-0E4B-A1F6-0F296E9F24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3E76C9-74A4-7B4B-BD21-A4B1AB4CA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D957F-7838-BA48-BF43-F14137878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89466-891A-F247-B92E-0C94E2FFE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977C2-BD9E-2E46-8913-A201BEB40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14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3AD9D-778B-5A49-AFC4-0271C37C7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8D05B-2A4D-5A40-B680-EA4BA9ACB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BEE8A7-577A-6641-843A-BC66F0C8C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67464-9A02-B546-B50C-27E576DF1B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5FC595-94EB-CC44-81F6-13218689DE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2F2306-6B3E-B44D-ABED-5563B2240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13F845-F9FE-F340-AF4B-AE43C4ACE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BA7964-051A-D346-8476-AD92620EE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737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A98D-96DB-5542-A185-FBD258C78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84A018-B256-5346-920A-B4440EC2C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4B7273-198F-774F-8406-D75F44AD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075A93-E743-784C-908B-3C16E985D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8731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E72843-A7BA-7043-9295-4B6B53385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13DA6A-0E22-BE46-BFA7-04A9B9DF6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FDE722-F687-7C46-A19A-49EA5840B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003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269B2-EC4E-8B49-AC6D-CC3ED2F89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24A69-2CD9-764F-AC2B-111F058D1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46A523-652C-9843-8AF9-2C1DFBCEC1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9C9E29-4363-B14F-A676-CC5851E2F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92D6E-90EA-0B4D-8EE9-C22EBC6A1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629D9-33D7-B649-9E95-348A2CC2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7419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706D2-EBCF-604C-BD34-E9EF43F11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16AF96-D84E-C24A-A2BA-E7545DF14F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5E358-26FD-4946-AE5D-F5BE288557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93414-8861-9344-B724-46922035F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19390-FF5C-1E41-8974-E6B44208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46B5DE-1217-DC40-8926-839D015E2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060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FB34D0-92FA-7948-AFB1-87085C223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27A60-D503-2947-92E7-B8349891C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72557-C1FF-694A-8A82-81AB6CBB3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F0210-A6C9-F843-94EE-32D3622795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E6FE-C71A-DC4C-81A2-978BD21903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0955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05599-C434-E743-978E-D7C1AE1B29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Formal </a:t>
            </a:r>
            <a:r>
              <a:rPr lang="de-DE" dirty="0" err="1"/>
              <a:t>Verification</a:t>
            </a:r>
            <a:r>
              <a:rPr lang="de-DE" dirty="0"/>
              <a:t> in 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0671EB-9D8D-C442-BCC0-7C45EA7E5B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5738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9290-7A08-9F45-8A5E-22C678549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Worst Case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5856C-E044-6540-B2EE-5D3D048D3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worst-case return to reduce variability by the policy</a:t>
            </a:r>
          </a:p>
          <a:p>
            <a:r>
              <a:rPr lang="en-US" dirty="0"/>
              <a:t>In practices too harsh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850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4B475-DFA2-F542-915E-13C9FC588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Risk-Sensitive Criterion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6033B4-6332-854E-9B38-AADA03A031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Balance between return and risk: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Penalize Variance via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Problem: Small variance does not imply small risk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6033B4-6332-854E-9B38-AADA03A031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2DCB2EC-FA62-124D-9963-33E2F720D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752" y="3060688"/>
            <a:ext cx="8540496" cy="76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08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C7D7E-CF2D-E948-9AB8-133136DE7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Constrained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B6F66-6E47-0243-AD8A-140496178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return subject to given constraints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7C6BA-81D6-154E-BBA6-C1863AC64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356" y="2682912"/>
            <a:ext cx="6495288" cy="66165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D0F9BD7-D630-3A49-BD86-6C1D6A26978E}"/>
              </a:ext>
            </a:extLst>
          </p:cNvPr>
          <p:cNvGrpSpPr/>
          <p:nvPr/>
        </p:nvGrpSpPr>
        <p:grpSpPr>
          <a:xfrm>
            <a:off x="2189018" y="3908776"/>
            <a:ext cx="7813964" cy="2268187"/>
            <a:chOff x="2612571" y="3788229"/>
            <a:chExt cx="7813964" cy="2268187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807FA34-C8F6-9746-8C75-FD3541252562}"/>
                </a:ext>
              </a:extLst>
            </p:cNvPr>
            <p:cNvSpPr/>
            <p:nvPr/>
          </p:nvSpPr>
          <p:spPr>
            <a:xfrm>
              <a:off x="2612571" y="3788229"/>
              <a:ext cx="7813964" cy="2268187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093E35A-9966-E14D-99B6-05155462C4CA}"/>
                </a:ext>
              </a:extLst>
            </p:cNvPr>
            <p:cNvSpPr/>
            <p:nvPr/>
          </p:nvSpPr>
          <p:spPr>
            <a:xfrm>
              <a:off x="2848356" y="4201858"/>
              <a:ext cx="3303320" cy="136654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71B9AA-29A0-B441-AB28-B92DFC53C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41897" y="4707331"/>
              <a:ext cx="368300" cy="3556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AC6409A-1CD7-DA4A-A9C8-6756F3307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53966" y="4707331"/>
              <a:ext cx="292100" cy="355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180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1769A-A9B2-5C46-98E4-6C7E31FE3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Constrained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024DA-3BFF-BF45-A432-9F14C1355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strategy: Find equivalent non-constrained problem for given constrained one</a:t>
            </a:r>
          </a:p>
          <a:p>
            <a:r>
              <a:rPr lang="en-US" dirty="0"/>
              <a:t>Constrains usually only use expectation and variance</a:t>
            </a:r>
          </a:p>
        </p:txBody>
      </p:sp>
    </p:spTree>
    <p:extLst>
      <p:ext uri="{BB962C8B-B14F-4D97-AF65-F5344CB8AC3E}">
        <p14:creationId xmlns:p14="http://schemas.microsoft.com/office/powerpoint/2010/main" val="4134631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F700A-29D2-2942-ABF4-1B96123D7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Modification of the Exploration Process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B53B92-B7AB-9844-9505-3B30E7643D6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dirty="0"/>
                  <a:t>-greedy behaves randomly → chooses unsafe actions</a:t>
                </a:r>
              </a:p>
              <a:p>
                <a:r>
                  <a:rPr lang="en-US" dirty="0"/>
                  <a:t>Many failures needed to learn</a:t>
                </a:r>
              </a:p>
              <a:p>
                <a:r>
                  <a:rPr lang="en-US" dirty="0"/>
                  <a:t>But we mustn’t fail but still want to learn!</a:t>
                </a:r>
              </a:p>
              <a:p>
                <a:r>
                  <a:rPr lang="en-US" dirty="0"/>
                  <a:t>Idea: Inject Knowledge into exploration</a:t>
                </a:r>
              </a:p>
              <a:p>
                <a:r>
                  <a:rPr lang="en-US" dirty="0"/>
                  <a:t>Benefits: Avoid unsafe regions, accelerate learning, “guide” into right direction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B53B92-B7AB-9844-9505-3B30E7643D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6754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FC6FC-31B1-4A43-A106-7742D63A5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C9C54-993D-664D-8BD3-AEFAB0E9D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Accelerate training</a:t>
            </a:r>
          </a:p>
        </p:txBody>
      </p:sp>
    </p:spTree>
    <p:extLst>
      <p:ext uri="{BB962C8B-B14F-4D97-AF65-F5344CB8AC3E}">
        <p14:creationId xmlns:p14="http://schemas.microsoft.com/office/powerpoint/2010/main" val="2583933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C8167-C2B7-0B49-B98C-A565BCC28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00833-2A94-9A4F-B8CF-34A084033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demonstrations to derive a policy</a:t>
            </a:r>
          </a:p>
        </p:txBody>
      </p:sp>
    </p:spTree>
    <p:extLst>
      <p:ext uri="{BB962C8B-B14F-4D97-AF65-F5344CB8AC3E}">
        <p14:creationId xmlns:p14="http://schemas.microsoft.com/office/powerpoint/2010/main" val="2482212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F5F41-273D-7447-B9B4-9EE4E112F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6537A-DC9B-7A40-A266-278DCEF03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Teacher can help agent</a:t>
            </a:r>
          </a:p>
          <a:p>
            <a:r>
              <a:rPr lang="en-US" dirty="0"/>
              <a:t>Interaction between teacher and agent</a:t>
            </a:r>
          </a:p>
          <a:p>
            <a:pPr lvl="1"/>
            <a:r>
              <a:rPr lang="en-US" dirty="0"/>
              <a:t>If learner is ”unsure”</a:t>
            </a:r>
          </a:p>
          <a:p>
            <a:pPr lvl="1"/>
            <a:r>
              <a:rPr lang="en-US" dirty="0"/>
              <a:t>If teacher thinks it needs to</a:t>
            </a:r>
          </a:p>
        </p:txBody>
      </p:sp>
    </p:spTree>
    <p:extLst>
      <p:ext uri="{BB962C8B-B14F-4D97-AF65-F5344CB8AC3E}">
        <p14:creationId xmlns:p14="http://schemas.microsoft.com/office/powerpoint/2010/main" val="2727815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9BA26-3D6B-B947-975F-738AF3214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Teacher 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5A612-3C0E-A040-B3BA-A649A30C9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259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59266-1166-C946-A582-E111E780F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Risk-directed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BECEB-3939-B34F-946A-298B56F88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risk-measure for action selection</a:t>
            </a:r>
          </a:p>
        </p:txBody>
      </p:sp>
    </p:spTree>
    <p:extLst>
      <p:ext uri="{BB962C8B-B14F-4D97-AF65-F5344CB8AC3E}">
        <p14:creationId xmlns:p14="http://schemas.microsoft.com/office/powerpoint/2010/main" val="3525367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2F8A0-E29F-904D-9099-2611951E9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322D5-BC87-5B44-80FA-7A3951746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err="1"/>
              <a:t>Introduction</a:t>
            </a:r>
            <a:endParaRPr lang="de-DE" dirty="0"/>
          </a:p>
          <a:p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Reinforcement Learning</a:t>
            </a:r>
          </a:p>
          <a:p>
            <a:pPr lvl="1"/>
            <a:r>
              <a:rPr lang="de-DE" dirty="0">
                <a:sym typeface="Wingdings" pitchFamily="2" charset="2"/>
              </a:rPr>
              <a:t>// NASA Paper</a:t>
            </a:r>
            <a:endParaRPr lang="de-DE" dirty="0"/>
          </a:p>
          <a:p>
            <a:r>
              <a:rPr lang="de-DE" dirty="0"/>
              <a:t>Research </a:t>
            </a:r>
            <a:r>
              <a:rPr lang="de-DE" dirty="0" err="1"/>
              <a:t>Question</a:t>
            </a:r>
            <a:r>
              <a:rPr lang="de-DE" dirty="0"/>
              <a:t>: </a:t>
            </a:r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we</a:t>
            </a:r>
            <a:r>
              <a:rPr lang="de-DE" dirty="0"/>
              <a:t> handle </a:t>
            </a:r>
            <a:r>
              <a:rPr lang="de-DE" dirty="0" err="1"/>
              <a:t>unknown</a:t>
            </a:r>
            <a:r>
              <a:rPr lang="de-DE" dirty="0"/>
              <a:t> </a:t>
            </a:r>
            <a:r>
              <a:rPr lang="de-DE" dirty="0" err="1"/>
              <a:t>situations</a:t>
            </a:r>
            <a:r>
              <a:rPr lang="de-DE" dirty="0"/>
              <a:t>?</a:t>
            </a:r>
          </a:p>
          <a:p>
            <a:pPr lvl="1"/>
            <a:r>
              <a:rPr lang="de-DE" dirty="0"/>
              <a:t>//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. e.g. </a:t>
            </a:r>
            <a:r>
              <a:rPr lang="de-DE" dirty="0" err="1"/>
              <a:t>safe</a:t>
            </a:r>
            <a:r>
              <a:rPr lang="de-DE" dirty="0"/>
              <a:t> online </a:t>
            </a:r>
            <a:r>
              <a:rPr lang="de-DE" dirty="0" err="1"/>
              <a:t>learning</a:t>
            </a:r>
            <a:r>
              <a:rPr lang="de-DE" dirty="0"/>
              <a:t>, online </a:t>
            </a:r>
            <a:r>
              <a:rPr lang="de-DE" dirty="0" err="1"/>
              <a:t>verification</a:t>
            </a:r>
            <a:r>
              <a:rPr lang="de-DE" dirty="0"/>
              <a:t>, ...</a:t>
            </a:r>
          </a:p>
          <a:p>
            <a:r>
              <a:rPr lang="de-DE" dirty="0"/>
              <a:t>State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Art / </a:t>
            </a:r>
            <a:r>
              <a:rPr lang="de-DE" dirty="0" err="1"/>
              <a:t>Related</a:t>
            </a:r>
            <a:r>
              <a:rPr lang="de-DE" dirty="0"/>
              <a:t> Research + </a:t>
            </a:r>
            <a:r>
              <a:rPr lang="de-DE" dirty="0" err="1"/>
              <a:t>Bottlenecks</a:t>
            </a:r>
            <a:r>
              <a:rPr lang="de-DE" dirty="0"/>
              <a:t>/Problems</a:t>
            </a:r>
          </a:p>
          <a:p>
            <a:pPr lvl="1"/>
            <a:r>
              <a:rPr lang="de-DE" dirty="0"/>
              <a:t>E.g. </a:t>
            </a:r>
            <a:r>
              <a:rPr lang="de-DE" dirty="0" err="1"/>
              <a:t>penality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approaches</a:t>
            </a:r>
            <a:r>
              <a:rPr lang="de-DE" dirty="0"/>
              <a:t> </a:t>
            </a:r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accidents</a:t>
            </a:r>
            <a:r>
              <a:rPr lang="de-DE" dirty="0"/>
              <a:t> </a:t>
            </a:r>
            <a:r>
              <a:rPr lang="de-DE" dirty="0" err="1"/>
              <a:t>disappear</a:t>
            </a:r>
            <a:r>
              <a:rPr lang="de-DE" dirty="0"/>
              <a:t> but just </a:t>
            </a:r>
            <a:r>
              <a:rPr lang="de-DE" dirty="0" err="1"/>
              <a:t>very</a:t>
            </a:r>
            <a:r>
              <a:rPr lang="de-DE" dirty="0"/>
              <a:t> rare + not </a:t>
            </a:r>
            <a:r>
              <a:rPr lang="de-DE" dirty="0" err="1"/>
              <a:t>possible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safe</a:t>
            </a:r>
            <a:r>
              <a:rPr lang="de-DE" dirty="0"/>
              <a:t> online </a:t>
            </a:r>
            <a:r>
              <a:rPr lang="de-DE" dirty="0" err="1"/>
              <a:t>learning</a:t>
            </a:r>
            <a:r>
              <a:rPr lang="de-DE" dirty="0"/>
              <a:t> (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learn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not </a:t>
            </a:r>
            <a:r>
              <a:rPr lang="de-DE" dirty="0" err="1"/>
              <a:t>to</a:t>
            </a:r>
            <a:r>
              <a:rPr lang="de-DE" dirty="0"/>
              <a:t> do an </a:t>
            </a:r>
            <a:r>
              <a:rPr lang="de-DE" dirty="0" err="1"/>
              <a:t>accident</a:t>
            </a:r>
            <a:r>
              <a:rPr lang="de-DE" dirty="0"/>
              <a:t>)</a:t>
            </a:r>
          </a:p>
          <a:p>
            <a:r>
              <a:rPr lang="de-DE" dirty="0" err="1"/>
              <a:t>Proposed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  <a:p>
            <a:r>
              <a:rPr lang="de-DE" dirty="0"/>
              <a:t>Experiments?</a:t>
            </a:r>
          </a:p>
          <a:p>
            <a:r>
              <a:rPr lang="de-DE" dirty="0"/>
              <a:t>Next </a:t>
            </a:r>
            <a:r>
              <a:rPr lang="de-DE" dirty="0" err="1"/>
              <a:t>steps</a:t>
            </a:r>
            <a:r>
              <a:rPr lang="de-DE" dirty="0"/>
              <a:t> / Problems / </a:t>
            </a:r>
            <a:r>
              <a:rPr lang="de-DE" dirty="0" err="1"/>
              <a:t>Conclusion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4459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55C2-F770-5C46-890D-E8E6A773A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 Model-based Reinforcement Learning with Stability Guarantees (2017)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78039EB-68EE-BF4A-860B-033E8F349A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65034" cy="4351338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F9F01B-49FE-284C-A9B9-44DAE1261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3234" y="1825625"/>
            <a:ext cx="7150566" cy="4351338"/>
          </a:xfrm>
        </p:spPr>
        <p:txBody>
          <a:bodyPr/>
          <a:lstStyle/>
          <a:p>
            <a:r>
              <a:rPr lang="en-US" dirty="0"/>
              <a:t>Main Idea: Be able to recover from every situation: “Asymptotic Stability”</a:t>
            </a:r>
          </a:p>
          <a:p>
            <a:r>
              <a:rPr lang="en-US" dirty="0"/>
              <a:t>Start with an initial, safe policy</a:t>
            </a:r>
          </a:p>
          <a:p>
            <a:r>
              <a:rPr lang="en-US" dirty="0"/>
              <a:t>Compute “region of attraction” via </a:t>
            </a:r>
            <a:r>
              <a:rPr lang="en-US" dirty="0" err="1"/>
              <a:t>Lyapunov</a:t>
            </a:r>
            <a:r>
              <a:rPr lang="en-US" dirty="0"/>
              <a:t> functions</a:t>
            </a:r>
          </a:p>
          <a:p>
            <a:r>
              <a:rPr lang="en-US" dirty="0"/>
              <a:t>Exploration will increase safe region and region of attraction</a:t>
            </a:r>
          </a:p>
        </p:txBody>
      </p:sp>
    </p:spTree>
    <p:extLst>
      <p:ext uri="{BB962C8B-B14F-4D97-AF65-F5344CB8AC3E}">
        <p14:creationId xmlns:p14="http://schemas.microsoft.com/office/powerpoint/2010/main" val="2193084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721B69A-635F-4449-8E85-70F34B031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 of Attraction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D923FD6-012D-654F-B715-FF558B94E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7433"/>
            <a:ext cx="10515600" cy="4067722"/>
          </a:xfrm>
        </p:spPr>
      </p:pic>
    </p:spTree>
    <p:extLst>
      <p:ext uri="{BB962C8B-B14F-4D97-AF65-F5344CB8AC3E}">
        <p14:creationId xmlns:p14="http://schemas.microsoft.com/office/powerpoint/2010/main" val="650641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D7C67-2C5A-494A-AD8A-4D13A7048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 Reinforcement Learning via Formal Methods (2018)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F12D9F2-FCCF-1841-8DAF-0FD5F604F6A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65034" cy="4351338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9A90E5-10F2-434F-8F45-2BCB74471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3234" y="1825625"/>
            <a:ext cx="7150566" cy="4351338"/>
          </a:xfrm>
        </p:spPr>
        <p:txBody>
          <a:bodyPr>
            <a:normAutofit/>
          </a:bodyPr>
          <a:lstStyle/>
          <a:p>
            <a:r>
              <a:rPr lang="en-US" dirty="0"/>
              <a:t>Model accurate: Choose safe action that maximizes reward</a:t>
            </a:r>
          </a:p>
          <a:p>
            <a:r>
              <a:rPr lang="en-US" dirty="0"/>
              <a:t>Model inaccurate: Choose any action that maximizes reward</a:t>
            </a:r>
          </a:p>
          <a:p>
            <a:r>
              <a:rPr lang="en-US" dirty="0"/>
              <a:t>Model Monitor: Is the model accurate?</a:t>
            </a:r>
          </a:p>
          <a:p>
            <a:r>
              <a:rPr lang="en-US" dirty="0"/>
              <a:t>Controller Monitor: Is an action safe?</a:t>
            </a:r>
          </a:p>
          <a:p>
            <a:r>
              <a:rPr lang="en-US" dirty="0"/>
              <a:t>Any safe action keeps the system safe</a:t>
            </a:r>
          </a:p>
        </p:txBody>
      </p:sp>
    </p:spTree>
    <p:extLst>
      <p:ext uri="{BB962C8B-B14F-4D97-AF65-F5344CB8AC3E}">
        <p14:creationId xmlns:p14="http://schemas.microsoft.com/office/powerpoint/2010/main" val="805985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BD9B4F-DC51-994F-B698-384071E8D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8C2666-DA29-CA4B-8D0A-F546F3C41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JSCGeneric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init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, (S,A,R,E), choose, update, done, CM, MM) {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init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a0   := NOP;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while (!done(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if (MM(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, a0,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  u := choose({a ∈ A | CM(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a,curr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)});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else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  u := choose(A);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E(u,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update(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, u,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228523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E29D1-DDAB-2443-9ED5-3224E1A21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Markov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Processes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Learning </a:t>
            </a:r>
            <a:r>
              <a:rPr lang="de-DE" dirty="0" err="1"/>
              <a:t>Algorithms</a:t>
            </a:r>
            <a:r>
              <a:rPr lang="de-DE" dirty="0"/>
              <a:t> (2015)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496F8D-5A92-C449-90B8-35E76D9CBC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59580" cy="435133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C8D242-F6D6-BD48-BD1E-3B3819173B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97780" y="1825625"/>
            <a:ext cx="7156020" cy="4351338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343635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B902C-BDF5-CA40-A3D7-C7DDF9D61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Applying</a:t>
            </a:r>
            <a:r>
              <a:rPr lang="de-DE" dirty="0"/>
              <a:t> Formal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Reinforcement Learning (2018)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B116E77-18B0-8944-93C5-864F82B34A4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49098" cy="435133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DD2150-6B4E-7A45-9D24-E7B6C025C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7298" y="1825625"/>
            <a:ext cx="7166502" cy="4351338"/>
          </a:xfrm>
        </p:spPr>
        <p:txBody>
          <a:bodyPr/>
          <a:lstStyle/>
          <a:p>
            <a:r>
              <a:rPr lang="en-US" dirty="0"/>
              <a:t>Learn from demonstrations</a:t>
            </a:r>
          </a:p>
          <a:p>
            <a:r>
              <a:rPr lang="en-US" dirty="0"/>
              <a:t>Problem 1: Agent may encounter unseen situations</a:t>
            </a:r>
          </a:p>
          <a:p>
            <a:r>
              <a:rPr lang="en-US" dirty="0"/>
              <a:t>Solution: Dataset-Aggregation</a:t>
            </a:r>
          </a:p>
          <a:p>
            <a:r>
              <a:rPr lang="en-US" dirty="0"/>
              <a:t>Problem 2: Generate “expert” trajectories automatically</a:t>
            </a:r>
          </a:p>
          <a:p>
            <a:r>
              <a:rPr lang="en-US" dirty="0"/>
              <a:t>Solution: Reward function synthesis using formal methods.</a:t>
            </a:r>
          </a:p>
        </p:txBody>
      </p:sp>
    </p:spTree>
    <p:extLst>
      <p:ext uri="{BB962C8B-B14F-4D97-AF65-F5344CB8AC3E}">
        <p14:creationId xmlns:p14="http://schemas.microsoft.com/office/powerpoint/2010/main" val="4206394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D9FA6-BB22-F24E-907E-2F9430A2E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</a:t>
            </a:r>
            <a:r>
              <a:rPr lang="de-DE" dirty="0" err="1"/>
              <a:t>Proposed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9494C-415E-3D4A-BF40-1D0EBC11F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ideas</a:t>
            </a:r>
            <a:r>
              <a:rPr lang="de-DE" dirty="0"/>
              <a:t>?</a:t>
            </a:r>
          </a:p>
          <a:p>
            <a:r>
              <a:rPr lang="de-DE" dirty="0"/>
              <a:t>Advantages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disadvantages</a:t>
            </a:r>
            <a:endParaRPr lang="de-DE" dirty="0"/>
          </a:p>
          <a:p>
            <a:r>
              <a:rPr lang="de-DE" dirty="0" err="1"/>
              <a:t>Boost</a:t>
            </a:r>
            <a:r>
              <a:rPr lang="de-DE" dirty="0"/>
              <a:t> </a:t>
            </a:r>
            <a:r>
              <a:rPr lang="de-DE" dirty="0" err="1"/>
              <a:t>safe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endParaRPr lang="de-DE" dirty="0"/>
          </a:p>
          <a:p>
            <a:r>
              <a:rPr lang="de-DE" dirty="0"/>
              <a:t>Show </a:t>
            </a:r>
            <a:r>
              <a:rPr lang="de-DE" dirty="0" err="1"/>
              <a:t>that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work</a:t>
            </a:r>
            <a:endParaRPr lang="de-DE" dirty="0"/>
          </a:p>
          <a:p>
            <a:r>
              <a:rPr lang="de-DE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212100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1715-DD1E-104C-B79C-9834EC4F3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9E9F5-D91D-9A42-AC48-7DAC8F23F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tbd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77718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5B884-AA97-F04D-BE9C-9CBED8DE8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//Formal </a:t>
            </a:r>
            <a:r>
              <a:rPr lang="de-DE" dirty="0" err="1"/>
              <a:t>Verification</a:t>
            </a:r>
            <a:r>
              <a:rPr lang="de-DE" dirty="0"/>
              <a:t> – The </a:t>
            </a:r>
            <a:r>
              <a:rPr lang="de-DE" dirty="0" err="1"/>
              <a:t>solution</a:t>
            </a:r>
            <a:r>
              <a:rPr lang="de-DE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8856C-BDB1-CA4F-AA54-8216803EE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r>
              <a:rPr lang="de-DE" dirty="0"/>
              <a:t>, Research </a:t>
            </a:r>
            <a:r>
              <a:rPr lang="de-DE" dirty="0" err="1"/>
              <a:t>Direction</a:t>
            </a:r>
            <a:r>
              <a:rPr lang="de-DE" dirty="0"/>
              <a:t>, ...</a:t>
            </a:r>
          </a:p>
          <a:p>
            <a:r>
              <a:rPr lang="de-DE" dirty="0"/>
              <a:t>Short </a:t>
            </a:r>
            <a:r>
              <a:rPr lang="de-DE" dirty="0" err="1"/>
              <a:t>discussion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questions</a:t>
            </a:r>
            <a:endParaRPr lang="de-DE" dirty="0"/>
          </a:p>
          <a:p>
            <a:r>
              <a:rPr lang="de-DE" dirty="0" err="1"/>
              <a:t>Why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driving</a:t>
            </a:r>
            <a:r>
              <a:rPr lang="de-DE" dirty="0"/>
              <a:t> 100% save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5848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75D63-CD87-1346-873F-47B95BC62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</a:t>
            </a:r>
            <a:r>
              <a:rPr lang="de-DE" dirty="0" err="1"/>
              <a:t>Introduction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B19FE-D16D-1747-9634-02C02BEB5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is this topic relevant</a:t>
            </a:r>
          </a:p>
          <a:p>
            <a:r>
              <a:rPr lang="en-US" dirty="0"/>
              <a:t>What are the challenges</a:t>
            </a:r>
          </a:p>
          <a:p>
            <a:r>
              <a:rPr lang="en-US" dirty="0"/>
              <a:t>Motivation from other fields where formal verification succeeded</a:t>
            </a:r>
          </a:p>
          <a:p>
            <a:r>
              <a:rPr lang="en-US" dirty="0"/>
              <a:t>Use cases: (Not only) Autonomous Driving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936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DCD7D-50EC-F043-86E9-02E626986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//Research </a:t>
            </a:r>
            <a:r>
              <a:rPr lang="de-DE" dirty="0" err="1"/>
              <a:t>Question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DA6D0-4B3A-1441-8EFB-2E0E8DB7F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ensure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will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act</a:t>
            </a:r>
            <a:r>
              <a:rPr lang="de-DE" dirty="0"/>
              <a:t> in a </a:t>
            </a:r>
            <a:r>
              <a:rPr lang="de-DE" dirty="0" err="1"/>
              <a:t>safe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? (not </a:t>
            </a:r>
            <a:r>
              <a:rPr lang="de-DE" dirty="0" err="1"/>
              <a:t>damaging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)</a:t>
            </a:r>
          </a:p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deal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uncertain</a:t>
            </a:r>
            <a:r>
              <a:rPr lang="de-DE" dirty="0"/>
              <a:t> </a:t>
            </a:r>
            <a:r>
              <a:rPr lang="de-DE" dirty="0" err="1"/>
              <a:t>situations</a:t>
            </a:r>
            <a:r>
              <a:rPr lang="de-DE" dirty="0"/>
              <a:t>?</a:t>
            </a:r>
          </a:p>
          <a:p>
            <a:r>
              <a:rPr lang="de-DE" dirty="0" err="1"/>
              <a:t>Does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driving</a:t>
            </a:r>
            <a:r>
              <a:rPr lang="de-DE" dirty="0"/>
              <a:t> 100% </a:t>
            </a:r>
            <a:r>
              <a:rPr lang="de-DE" dirty="0" err="1"/>
              <a:t>safe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/>
              <a:t>Other </a:t>
            </a:r>
            <a:r>
              <a:rPr lang="de-DE" dirty="0" err="1"/>
              <a:t>Questions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(but not </a:t>
            </a:r>
            <a:r>
              <a:rPr lang="de-DE" dirty="0" err="1"/>
              <a:t>address</a:t>
            </a:r>
            <a:r>
              <a:rPr lang="de-DE" dirty="0"/>
              <a:t>)</a:t>
            </a:r>
          </a:p>
          <a:p>
            <a:pPr lvl="1"/>
            <a:r>
              <a:rPr lang="en-US" dirty="0"/>
              <a:t>“Small perturbation of input will not affect the learning“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4811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E8D75-90C3-4040-B7A9-F30849011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</a:t>
            </a:r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49B9E-3509-744B-BCB9-A8993E1E5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Rough</a:t>
            </a:r>
            <a:r>
              <a:rPr lang="de-DE" dirty="0"/>
              <a:t> </a:t>
            </a:r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methods</a:t>
            </a:r>
            <a:endParaRPr lang="de-DE" dirty="0"/>
          </a:p>
          <a:p>
            <a:pPr lvl="1"/>
            <a:r>
              <a:rPr lang="de-DE" dirty="0"/>
              <a:t>PRISM, System </a:t>
            </a:r>
            <a:r>
              <a:rPr lang="de-DE" dirty="0" err="1"/>
              <a:t>monitors</a:t>
            </a:r>
            <a:r>
              <a:rPr lang="de-DE" dirty="0"/>
              <a:t>, ...</a:t>
            </a:r>
          </a:p>
          <a:p>
            <a:r>
              <a:rPr lang="de-DE" dirty="0" err="1"/>
              <a:t>Maybe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approaches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driving</a:t>
            </a:r>
            <a:endParaRPr lang="de-DE" dirty="0"/>
          </a:p>
          <a:p>
            <a:r>
              <a:rPr lang="de-DE" dirty="0"/>
              <a:t>I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treat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“</a:t>
            </a:r>
            <a:r>
              <a:rPr lang="de-DE" dirty="0" err="1"/>
              <a:t>black</a:t>
            </a:r>
            <a:r>
              <a:rPr lang="de-DE" dirty="0"/>
              <a:t> box“ in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setting</a:t>
            </a:r>
            <a:r>
              <a:rPr lang="de-DE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125426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0B9F5-F15E-4C40-9AEF-3913D300F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B8955-FB16-DD43-8199-0AC53FFCD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Nasa paper</a:t>
            </a:r>
          </a:p>
          <a:p>
            <a:r>
              <a:rPr lang="en-US" dirty="0"/>
              <a:t>What can be verified? What different kind of learning (offline, online) and verification methods are there?</a:t>
            </a:r>
          </a:p>
          <a:p>
            <a:r>
              <a:rPr lang="en-US" dirty="0"/>
              <a:t>Specify what we want to </a:t>
            </a:r>
            <a:r>
              <a:rPr lang="en-US" dirty="0" err="1"/>
              <a:t>verifiy</a:t>
            </a:r>
            <a:r>
              <a:rPr lang="en-US" dirty="0"/>
              <a:t> / do?</a:t>
            </a:r>
          </a:p>
          <a:p>
            <a:pPr lvl="1"/>
            <a:r>
              <a:rPr lang="en-US" b="1" dirty="0"/>
              <a:t>“Model will always be in a non-dangerous state according to “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653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70AD3-BB62-C044-A388-BDF9BE53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//State of the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E9AFB-0673-1B49-B9D5-F95C834FB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Survey (everything pre 2013)</a:t>
            </a:r>
          </a:p>
          <a:p>
            <a:r>
              <a:rPr lang="en-US"/>
              <a:t>Paper we collected...</a:t>
            </a:r>
          </a:p>
        </p:txBody>
      </p:sp>
    </p:spTree>
    <p:extLst>
      <p:ext uri="{BB962C8B-B14F-4D97-AF65-F5344CB8AC3E}">
        <p14:creationId xmlns:p14="http://schemas.microsoft.com/office/powerpoint/2010/main" val="955087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1C732-04D7-D546-934E-CD1EC9E0C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Comprehensive Survey on Safe Reinforcement Learning (≤ 2015)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0B4A0-132E-5A49-A2E3-07F753867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3234" y="1825625"/>
            <a:ext cx="7150566" cy="4351338"/>
          </a:xfrm>
        </p:spPr>
        <p:txBody>
          <a:bodyPr/>
          <a:lstStyle/>
          <a:p>
            <a:r>
              <a:rPr lang="en-US" dirty="0"/>
              <a:t>…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69222B9-34F3-C24F-BB68-F1F70CF6A7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65034" cy="4351338"/>
          </a:xfrm>
        </p:spPr>
      </p:pic>
    </p:spTree>
    <p:extLst>
      <p:ext uri="{BB962C8B-B14F-4D97-AF65-F5344CB8AC3E}">
        <p14:creationId xmlns:p14="http://schemas.microsoft.com/office/powerpoint/2010/main" val="3008416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70C0-FE1E-214A-AAF3-1876B9C0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Optimization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E8DA2-F116-7D46-B59E-D9DA0EA1E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Classical criterions: maximize expected return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Can we modify this to make the learning “safer”?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55EE20-7DBE-6841-8545-2C284F0EC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380" y="2702136"/>
            <a:ext cx="6111240" cy="129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854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18797</TotalTime>
  <Words>806</Words>
  <Application>Microsoft Macintosh PowerPoint</Application>
  <PresentationFormat>Widescreen</PresentationFormat>
  <Paragraphs>127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Fira Mono</vt:lpstr>
      <vt:lpstr>Wingdings</vt:lpstr>
      <vt:lpstr>Office Theme</vt:lpstr>
      <vt:lpstr>Formal Verification in Reinforcement Learning</vt:lpstr>
      <vt:lpstr>//Topics</vt:lpstr>
      <vt:lpstr>//Introduction</vt:lpstr>
      <vt:lpstr>//Research Question</vt:lpstr>
      <vt:lpstr>//Introduction to Formal Verification</vt:lpstr>
      <vt:lpstr>//Formal Verification and RL</vt:lpstr>
      <vt:lpstr>//State of the Art</vt:lpstr>
      <vt:lpstr>A Comprehensive Survey on Safe Reinforcement Learning (≤ 2015)</vt:lpstr>
      <vt:lpstr>Optimization Criterion</vt:lpstr>
      <vt:lpstr>Worst Case Criterion</vt:lpstr>
      <vt:lpstr>Risk-Sensitive Criterion</vt:lpstr>
      <vt:lpstr>Constrained Criterion</vt:lpstr>
      <vt:lpstr>Constrained Criterion</vt:lpstr>
      <vt:lpstr>Modification of the Exploration Process</vt:lpstr>
      <vt:lpstr>Initial Knowledge</vt:lpstr>
      <vt:lpstr>Demonstrations</vt:lpstr>
      <vt:lpstr>Teacher</vt:lpstr>
      <vt:lpstr>Teacher Advice</vt:lpstr>
      <vt:lpstr>Risk-directed exploration</vt:lpstr>
      <vt:lpstr>Safe Model-based Reinforcement Learning with Stability Guarantees (2017)</vt:lpstr>
      <vt:lpstr>Region of Attraction</vt:lpstr>
      <vt:lpstr>Safe Reinforcement Learning via Formal Methods (2018)</vt:lpstr>
      <vt:lpstr>Algorithm</vt:lpstr>
      <vt:lpstr>Verification of Markov Decision Processes using Learning Algorithms (2015)</vt:lpstr>
      <vt:lpstr>Applying Formal Methods to Reinforcement Learning (2018)</vt:lpstr>
      <vt:lpstr>//Proposed Method</vt:lpstr>
      <vt:lpstr>//Experiments</vt:lpstr>
      <vt:lpstr>//Formal Verification – The solution?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Formal Verification in Reinforcement Learning</dc:title>
  <dc:creator>Filip, Rene</dc:creator>
  <cp:lastModifiedBy>Rene Filip</cp:lastModifiedBy>
  <cp:revision>34</cp:revision>
  <dcterms:created xsi:type="dcterms:W3CDTF">2018-06-12T15:27:53Z</dcterms:created>
  <dcterms:modified xsi:type="dcterms:W3CDTF">2018-07-05T13:22:54Z</dcterms:modified>
</cp:coreProperties>
</file>

<file path=docProps/thumbnail.jpeg>
</file>